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1" r:id="rId2"/>
    <p:sldId id="356" r:id="rId3"/>
    <p:sldId id="358" r:id="rId4"/>
    <p:sldId id="380" r:id="rId5"/>
    <p:sldId id="381" r:id="rId6"/>
    <p:sldId id="382" r:id="rId7"/>
    <p:sldId id="357" r:id="rId8"/>
    <p:sldId id="361" r:id="rId9"/>
    <p:sldId id="362" r:id="rId10"/>
    <p:sldId id="366" r:id="rId11"/>
    <p:sldId id="368" r:id="rId12"/>
    <p:sldId id="364" r:id="rId13"/>
    <p:sldId id="376" r:id="rId14"/>
    <p:sldId id="369" r:id="rId15"/>
    <p:sldId id="378" r:id="rId16"/>
    <p:sldId id="370" r:id="rId17"/>
    <p:sldId id="371" r:id="rId18"/>
    <p:sldId id="372" r:id="rId19"/>
    <p:sldId id="373" r:id="rId20"/>
    <p:sldId id="377" r:id="rId21"/>
    <p:sldId id="379" r:id="rId22"/>
    <p:sldId id="375" r:id="rId23"/>
    <p:sldId id="3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142FB4-D9A5-4A98-B082-FE52A4D94DE7}">
          <p14:sldIdLst>
            <p14:sldId id="351"/>
            <p14:sldId id="356"/>
            <p14:sldId id="358"/>
            <p14:sldId id="380"/>
            <p14:sldId id="381"/>
            <p14:sldId id="382"/>
            <p14:sldId id="357"/>
            <p14:sldId id="361"/>
            <p14:sldId id="362"/>
            <p14:sldId id="366"/>
            <p14:sldId id="368"/>
            <p14:sldId id="364"/>
            <p14:sldId id="376"/>
          </p14:sldIdLst>
        </p14:section>
        <p14:section name="Untitled Section" id="{67C4A87F-99B8-46FD-A911-CAADF36E7E12}">
          <p14:sldIdLst>
            <p14:sldId id="369"/>
            <p14:sldId id="378"/>
            <p14:sldId id="370"/>
            <p14:sldId id="371"/>
            <p14:sldId id="372"/>
            <p14:sldId id="373"/>
            <p14:sldId id="377"/>
            <p14:sldId id="379"/>
            <p14:sldId id="375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1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59928-CEA1-4F71-AB8C-15883DF82B15}" type="datetimeFigureOut">
              <a:rPr lang="en-MY" smtClean="0"/>
              <a:pPr/>
              <a:t>4/8/2022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C69A8-295A-4CC3-ADB9-5F725989650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080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3F88-4512-4064-B443-99EC8F13105D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A901-F436-4118-8754-354B92EEC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csit.upm.edu.m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s.upm.edu.my/sli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"/>
            <a:ext cx="9144000" cy="68518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962400"/>
            <a:ext cx="9144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b="1" dirty="0"/>
              <a:t>Initial Briefing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>Semester 2 </a:t>
            </a:r>
            <a:r>
              <a:rPr lang="en-US" sz="2800" dirty="0" smtClean="0"/>
              <a:t>2022-2023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Industrial Training</a:t>
            </a:r>
            <a:r>
              <a:rPr lang="en-US" dirty="0"/>
              <a:t/>
            </a:r>
            <a:br>
              <a:rPr lang="en-US" dirty="0"/>
            </a:br>
            <a:endParaRPr lang="en-US" sz="27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Logistics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GB" altLang="en-US" sz="2600" dirty="0"/>
              <a:t>Please ensure all logistic issues as the followings have been taken care before you start your LI.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Location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Housing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Transportation/ journey to work place.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Cost of living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Allowances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2600" dirty="0"/>
              <a:t>Safety</a:t>
            </a:r>
          </a:p>
          <a:p>
            <a:pPr algn="just">
              <a:lnSpc>
                <a:spcPct val="90000"/>
              </a:lnSpc>
            </a:pPr>
            <a:r>
              <a:rPr lang="en-GB" altLang="en-US" sz="2600" dirty="0"/>
              <a:t>FSKTM and UPM will not provide all of the above.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11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LI Abroad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458200" cy="5334000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b="1" dirty="0"/>
              <a:t>University’s JINM Office </a:t>
            </a:r>
            <a:r>
              <a:rPr lang="en-US" sz="2400" dirty="0"/>
              <a:t>will only sponsor </a:t>
            </a:r>
            <a:r>
              <a:rPr lang="en-US" sz="2400" b="1" dirty="0"/>
              <a:t>THREE (3)</a:t>
            </a:r>
            <a:r>
              <a:rPr lang="en-US" sz="2400" dirty="0"/>
              <a:t> students from each faculty (Candidates must possess a CGPA &gt; 3.0)</a:t>
            </a:r>
          </a:p>
          <a:p>
            <a:pPr lvl="1">
              <a:spcBef>
                <a:spcPts val="600"/>
              </a:spcBef>
            </a:pP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400" b="1" dirty="0"/>
              <a:t>What’s provided by the JINM Office: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/>
              <a:t>Return Flight Ticket and Flight insurance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Allowance: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/>
              <a:t>RM1,000 </a:t>
            </a:r>
            <a:r>
              <a:rPr lang="en-US" sz="2400" dirty="0"/>
              <a:t>for the first month 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/>
              <a:t>RM500 </a:t>
            </a:r>
            <a:r>
              <a:rPr lang="en-US" sz="2400" dirty="0"/>
              <a:t>for the following months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Note however that policies might change at the discretion of the university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For example, quite recently, UPM only sponsored for the 1</a:t>
            </a:r>
            <a:r>
              <a:rPr lang="en-US" sz="2400" baseline="30000" dirty="0"/>
              <a:t>st</a:t>
            </a:r>
            <a:r>
              <a:rPr lang="en-US" sz="2400" dirty="0"/>
              <a:t> month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Students are encouraged to find companies that provide accommodation, insurance and allowances.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Each of the chosen faculty students, must apply for LI at different countries (</a:t>
            </a:r>
            <a:r>
              <a:rPr lang="en-US" sz="2400" b="1" dirty="0"/>
              <a:t>you cannot go to the same </a:t>
            </a:r>
            <a:r>
              <a:rPr lang="en-US" sz="2400" b="1"/>
              <a:t>country</a:t>
            </a:r>
            <a:r>
              <a:rPr lang="en-US" sz="2400"/>
              <a:t>)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sz="240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>
                <a:solidFill>
                  <a:srgbClr val="FF0000"/>
                </a:solidFill>
              </a:rPr>
              <a:t>* PLEASE REFER TO JINM OFFICE FOR THE NEW INFORMATION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8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 </a:t>
            </a:r>
            <a:r>
              <a:rPr lang="en-US"/>
              <a:t>National Companies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Price Water Coopers</a:t>
            </a:r>
          </a:p>
          <a:p>
            <a:pPr lvl="1"/>
            <a:r>
              <a:rPr lang="en-US" dirty="0"/>
              <a:t>Intel</a:t>
            </a:r>
          </a:p>
          <a:p>
            <a:pPr lvl="1"/>
            <a:r>
              <a:rPr lang="en-US" dirty="0"/>
              <a:t>DELL</a:t>
            </a:r>
          </a:p>
          <a:p>
            <a:pPr lvl="1"/>
            <a:r>
              <a:rPr lang="en-US"/>
              <a:t>DHL</a:t>
            </a:r>
            <a:endParaRPr lang="en-US" dirty="0"/>
          </a:p>
          <a:p>
            <a:pPr lvl="1"/>
            <a:r>
              <a:rPr lang="en-US" dirty="0" err="1"/>
              <a:t>Hilti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Goverment</a:t>
            </a:r>
            <a:r>
              <a:rPr lang="en-US" dirty="0"/>
              <a:t> Link Company</a:t>
            </a:r>
          </a:p>
          <a:p>
            <a:pPr lvl="1"/>
            <a:r>
              <a:rPr lang="en-US" err="1"/>
              <a:t>Petronas</a:t>
            </a:r>
            <a:r>
              <a:rPr lang="en-US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5 Star Company</a:t>
            </a:r>
          </a:p>
        </p:txBody>
      </p:sp>
    </p:spTree>
    <p:extLst>
      <p:ext uri="{BB962C8B-B14F-4D97-AF65-F5344CB8AC3E}">
        <p14:creationId xmlns:p14="http://schemas.microsoft.com/office/powerpoint/2010/main" val="143262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Final Year Project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600200"/>
            <a:ext cx="838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MY" sz="3600" dirty="0">
                <a:solidFill>
                  <a:srgbClr val="FF0000"/>
                </a:solidFill>
              </a:rPr>
              <a:t>Students who fail FYP are not allowed to take the LI course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611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LI Implementation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625" y="1447800"/>
            <a:ext cx="8504238" cy="4651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200" dirty="0"/>
              <a:t>Before performing the LI, all students </a:t>
            </a:r>
            <a:r>
              <a:rPr lang="en-US" altLang="en-US" sz="2200" b="1" dirty="0"/>
              <a:t>MUST </a:t>
            </a:r>
            <a:r>
              <a:rPr lang="en-US" altLang="en-US" sz="2200" dirty="0"/>
              <a:t>register for ‘</a:t>
            </a:r>
            <a:r>
              <a:rPr lang="en-US" altLang="en-US" sz="2200" dirty="0" err="1"/>
              <a:t>kursus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Latihan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Industri</a:t>
            </a:r>
            <a:r>
              <a:rPr lang="en-US" altLang="en-US" sz="2200" i="1" dirty="0"/>
              <a:t>’ </a:t>
            </a:r>
            <a:r>
              <a:rPr lang="en-US" altLang="en-US" sz="2200" dirty="0"/>
              <a:t>at the ESMP</a:t>
            </a:r>
            <a:r>
              <a:rPr lang="en-US" altLang="en-US" sz="2200" i="1" dirty="0"/>
              <a:t>.</a:t>
            </a:r>
            <a:r>
              <a:rPr lang="en-US" altLang="en-US" sz="2200" dirty="0"/>
              <a:t> (SSK4901, SSEM4901, SKR4901, SKM4901).</a:t>
            </a:r>
          </a:p>
          <a:p>
            <a:pPr lvl="1">
              <a:spcBef>
                <a:spcPts val="1200"/>
              </a:spcBef>
            </a:pPr>
            <a:r>
              <a:rPr lang="en-US" altLang="en-US" sz="2200" dirty="0"/>
              <a:t>The </a:t>
            </a:r>
            <a:r>
              <a:rPr lang="en-US" altLang="en-US" sz="2200" b="1" dirty="0">
                <a:solidFill>
                  <a:srgbClr val="FF0000"/>
                </a:solidFill>
              </a:rPr>
              <a:t>GRADE </a:t>
            </a:r>
            <a:r>
              <a:rPr lang="en-US" altLang="en-US" sz="2200" dirty="0"/>
              <a:t>will not be included in the SMP for STUDENTS who FAIL to register the course 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Please ensure you fulfill the prerequisites.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The duration for internship (LI) is </a:t>
            </a:r>
            <a:r>
              <a:rPr lang="en-US" altLang="en-US" sz="3500" b="1" dirty="0"/>
              <a:t>24 weeks</a:t>
            </a:r>
            <a:r>
              <a:rPr lang="en-US" altLang="en-US" sz="2200" dirty="0"/>
              <a:t>.</a:t>
            </a:r>
          </a:p>
          <a:p>
            <a:pPr lvl="1">
              <a:spcBef>
                <a:spcPts val="1200"/>
              </a:spcBef>
            </a:pPr>
            <a:r>
              <a:rPr lang="en-US" altLang="en-US" sz="1800" dirty="0"/>
              <a:t>You cannot take leave. Any leave taken must be replaced </a:t>
            </a:r>
            <a:r>
              <a:rPr lang="en-US" altLang="en-US" sz="1800" dirty="0">
                <a:sym typeface="Wingdings" panose="05000000000000000000" pitchFamily="2" charset="2"/>
              </a:rPr>
              <a:t></a:t>
            </a:r>
            <a:endParaRPr lang="en-US" altLang="en-US" sz="1800" dirty="0"/>
          </a:p>
          <a:p>
            <a:pPr>
              <a:spcBef>
                <a:spcPts val="1200"/>
              </a:spcBef>
            </a:pPr>
            <a:r>
              <a:rPr lang="en-US" altLang="en-US" sz="2200" dirty="0"/>
              <a:t>12 credits.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Student are </a:t>
            </a:r>
            <a:r>
              <a:rPr lang="en-US" altLang="en-US" sz="2200" dirty="0">
                <a:solidFill>
                  <a:srgbClr val="FF0000"/>
                </a:solidFill>
              </a:rPr>
              <a:t>not allowed</a:t>
            </a:r>
            <a:r>
              <a:rPr lang="en-US" altLang="en-US" sz="2200" dirty="0"/>
              <a:t> to change companies after receiving acceptance letter. Any changes will not be entertained. </a:t>
            </a:r>
            <a:r>
              <a:rPr lang="en-US" altLang="en-US" sz="2200" dirty="0">
                <a:solidFill>
                  <a:srgbClr val="FF0000"/>
                </a:solidFill>
              </a:rPr>
              <a:t>Marks will be deducted from final total marks should there be any changes made without permission.</a:t>
            </a:r>
          </a:p>
          <a:p>
            <a:pPr>
              <a:spcBef>
                <a:spcPts val="1200"/>
              </a:spcBef>
            </a:pPr>
            <a:r>
              <a:rPr lang="en-US" altLang="en-US" sz="2200" dirty="0"/>
              <a:t>Students need to submit all the documents to their coordinator. If the students do not submit their documents, you will get </a:t>
            </a:r>
            <a:r>
              <a:rPr lang="en-US" altLang="en-US" sz="2200" dirty="0" smtClean="0"/>
              <a:t>Grade </a:t>
            </a:r>
            <a:r>
              <a:rPr lang="en-US" altLang="en-US" sz="2200" dirty="0"/>
              <a:t>E for your 12 credits.</a:t>
            </a:r>
          </a:p>
          <a:p>
            <a:pPr>
              <a:spcBef>
                <a:spcPts val="1200"/>
              </a:spcBef>
            </a:pPr>
            <a:endParaRPr lang="en-US" altLang="en-US" sz="2200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752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CCF55-40E4-4933-A23D-8E28D7DB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Application Leave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A9AD-7BCD-4F7C-A152-F3A97BC95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MY" dirty="0"/>
              <a:t>Students are not allowed to take leave during industrial training unless permitted by their organisation. </a:t>
            </a:r>
          </a:p>
          <a:p>
            <a:pPr>
              <a:spcBef>
                <a:spcPts val="1200"/>
              </a:spcBef>
            </a:pPr>
            <a:r>
              <a:rPr lang="en-MY" dirty="0"/>
              <a:t>Students who are absent </a:t>
            </a:r>
            <a:r>
              <a:rPr lang="en-MY" b="1" dirty="0"/>
              <a:t>for more than 6 days </a:t>
            </a:r>
            <a:r>
              <a:rPr lang="en-MY" u="sng" dirty="0"/>
              <a:t>(unless due to emergency or sick leave)</a:t>
            </a:r>
            <a:r>
              <a:rPr lang="en-MY" dirty="0"/>
              <a:t> are considered as not fulfilling the requirement for industrial training. Thus, they will have to repeat their industrial training again in the following semester. </a:t>
            </a:r>
          </a:p>
          <a:p>
            <a:pPr>
              <a:spcBef>
                <a:spcPts val="1200"/>
              </a:spcBef>
            </a:pPr>
            <a:r>
              <a:rPr lang="en-US" u="sng" dirty="0">
                <a:solidFill>
                  <a:srgbClr val="FF0000"/>
                </a:solidFill>
              </a:rPr>
              <a:t>Please plan well ahead so that it will not affect your attendance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MY" dirty="0">
              <a:solidFill>
                <a:srgbClr val="FF0000"/>
              </a:solidFill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7131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Visit from Visiting Lecturer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/>
              <a:t>Appointed Visiting lecturer will perform two visits:</a:t>
            </a:r>
          </a:p>
          <a:p>
            <a:pPr lvl="1">
              <a:spcBef>
                <a:spcPts val="1200"/>
              </a:spcBef>
            </a:pPr>
            <a:r>
              <a:rPr lang="en-US" altLang="en-US" sz="2400" dirty="0"/>
              <a:t>Initial Observation  Visit (within </a:t>
            </a:r>
            <a:r>
              <a:rPr lang="en-US" altLang="en-US" sz="2400" b="1" dirty="0"/>
              <a:t>LI </a:t>
            </a:r>
            <a:r>
              <a:rPr lang="en-US" altLang="en-US" sz="2400" b="1" dirty="0">
                <a:solidFill>
                  <a:srgbClr val="660066"/>
                </a:solidFill>
              </a:rPr>
              <a:t>Weeks 2-4</a:t>
            </a:r>
            <a:r>
              <a:rPr lang="en-US" altLang="en-US" sz="2400" dirty="0"/>
              <a:t>).</a:t>
            </a:r>
          </a:p>
          <a:p>
            <a:pPr lvl="1">
              <a:spcBef>
                <a:spcPts val="1200"/>
              </a:spcBef>
            </a:pPr>
            <a:r>
              <a:rPr lang="en-US" altLang="en-US" sz="2400" dirty="0"/>
              <a:t>Final Observation Visit (within </a:t>
            </a:r>
            <a:r>
              <a:rPr lang="en-US" altLang="en-US" sz="2400" b="1" dirty="0"/>
              <a:t>LI </a:t>
            </a:r>
            <a:r>
              <a:rPr lang="en-US" altLang="en-US" sz="2400" b="1" dirty="0">
                <a:solidFill>
                  <a:srgbClr val="660066"/>
                </a:solidFill>
              </a:rPr>
              <a:t>Weeks 22-24</a:t>
            </a:r>
            <a:r>
              <a:rPr lang="en-US" altLang="en-US" sz="2400" dirty="0"/>
              <a:t>)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Initial observation – to ensure the chosen company is appropriate for the students and solve any relevant issues. 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Final observation – to evaluate the overall internship performance based from their work performance/achievement, report, presentation, attitude and attendance.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All evaluations will be recorded based on ISO UPM procedure.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918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Evaluations Criteria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800" dirty="0"/>
              <a:t>The overall evaluation for LI 2021 are as follows:</a:t>
            </a:r>
          </a:p>
          <a:p>
            <a:pPr lvl="1" algn="just"/>
            <a:r>
              <a:rPr lang="en-US" altLang="en-US" sz="2400" i="1" dirty="0"/>
              <a:t>Final Report(40%) – Submitted during the Internship Day</a:t>
            </a:r>
          </a:p>
          <a:p>
            <a:pPr lvl="1" algn="just"/>
            <a:r>
              <a:rPr lang="en-US" altLang="en-US" sz="2400" i="1" dirty="0"/>
              <a:t>Industrial Supervisor Evaluation (40%)</a:t>
            </a:r>
          </a:p>
          <a:p>
            <a:pPr lvl="1" algn="just"/>
            <a:r>
              <a:rPr lang="en-US" altLang="en-US" sz="2400" i="1" dirty="0"/>
              <a:t>Visiting Lecturer Evaluation (10%) – Evaluated during the visit</a:t>
            </a:r>
          </a:p>
          <a:p>
            <a:pPr lvl="1" algn="just"/>
            <a:r>
              <a:rPr lang="en-US" altLang="en-US" sz="2400" i="1" dirty="0"/>
              <a:t>Log Book (5%)</a:t>
            </a:r>
          </a:p>
          <a:p>
            <a:pPr lvl="1" algn="just"/>
            <a:r>
              <a:rPr lang="en-US" altLang="en-US" sz="2400" i="1" dirty="0"/>
              <a:t>Attendance (5%)</a:t>
            </a:r>
          </a:p>
          <a:p>
            <a:pPr marL="457200" lvl="1" indent="0" algn="just">
              <a:buNone/>
            </a:pPr>
            <a:endParaRPr lang="en-US" altLang="en-US" sz="2400" i="1" dirty="0"/>
          </a:p>
          <a:p>
            <a:pPr algn="just"/>
            <a:r>
              <a:rPr lang="en-US" altLang="en-US" sz="2800" dirty="0"/>
              <a:t>Please submit all documents to Unit </a:t>
            </a:r>
            <a:r>
              <a:rPr lang="en-US" altLang="en-US" sz="2800" dirty="0" err="1"/>
              <a:t>Latihan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Industri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Kerjaya</a:t>
            </a:r>
            <a:r>
              <a:rPr lang="en-US" altLang="en-US" sz="2800" dirty="0"/>
              <a:t>, FSKTM.</a:t>
            </a:r>
          </a:p>
          <a:p>
            <a:pPr marL="0" indent="0" algn="just">
              <a:buNone/>
            </a:pP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29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Work Ethics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Attire -&gt; </a:t>
            </a:r>
            <a:r>
              <a:rPr lang="en-US" altLang="en-US" dirty="0">
                <a:solidFill>
                  <a:srgbClr val="0000FF"/>
                </a:solidFill>
              </a:rPr>
              <a:t>Whatever that has been set by the company/organization</a:t>
            </a:r>
          </a:p>
          <a:p>
            <a:r>
              <a:rPr lang="en-US" altLang="en-US" dirty="0"/>
              <a:t>Please be punctual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Early preparations</a:t>
            </a:r>
          </a:p>
          <a:p>
            <a:pPr lvl="1"/>
            <a:r>
              <a:rPr lang="en-US" altLang="en-US" dirty="0"/>
              <a:t>Study about the company.</a:t>
            </a:r>
          </a:p>
          <a:p>
            <a:pPr lvl="1"/>
            <a:r>
              <a:rPr lang="en-US" altLang="en-US" dirty="0"/>
              <a:t>Read all the rules and regulation.</a:t>
            </a:r>
          </a:p>
          <a:p>
            <a:pPr lvl="1"/>
            <a:r>
              <a:rPr lang="en-US" altLang="en-US" dirty="0"/>
              <a:t>Revise several system that might use in that company.</a:t>
            </a:r>
          </a:p>
          <a:p>
            <a:pPr marL="457200" lvl="1" indent="0">
              <a:buNone/>
            </a:pP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04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serious and last minute search for companies – resulted inappropriate company.</a:t>
            </a:r>
          </a:p>
          <a:p>
            <a:r>
              <a:rPr lang="en-US" dirty="0"/>
              <a:t>Looking for higher allowance rather than more potential  learning experiences.</a:t>
            </a:r>
          </a:p>
          <a:p>
            <a:r>
              <a:rPr lang="en-US" dirty="0"/>
              <a:t>Reject offer from 1</a:t>
            </a:r>
            <a:r>
              <a:rPr lang="en-US" baseline="30000" dirty="0"/>
              <a:t>st</a:t>
            </a:r>
            <a:r>
              <a:rPr lang="en-US" dirty="0"/>
              <a:t> company and expecting other company and finally none company to choose.</a:t>
            </a:r>
          </a:p>
          <a:p>
            <a:r>
              <a:rPr lang="en-US" dirty="0"/>
              <a:t>Not much support from UPM for oversea company, only flight ticket and small amount of allowances.</a:t>
            </a:r>
          </a:p>
          <a:p>
            <a:r>
              <a:rPr lang="en-US" dirty="0" smtClean="0"/>
              <a:t>12 </a:t>
            </a:r>
            <a:r>
              <a:rPr lang="en-US" dirty="0"/>
              <a:t>credits = 4 subjects with 3+0 credit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Lessons to learn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37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/>
              <a:t>Industrial Training Calendar</a:t>
            </a:r>
            <a:endParaRPr lang="en-US" altLang="en-US" dirty="0"/>
          </a:p>
          <a:p>
            <a:r>
              <a:rPr lang="en-US" altLang="en-US" dirty="0"/>
              <a:t>Pre-requisite(s)</a:t>
            </a:r>
          </a:p>
          <a:p>
            <a:r>
              <a:rPr lang="en-US" altLang="en-US" dirty="0"/>
              <a:t>Applying for LI</a:t>
            </a:r>
          </a:p>
          <a:p>
            <a:r>
              <a:rPr lang="en-US" dirty="0"/>
              <a:t>LI Abroad</a:t>
            </a:r>
          </a:p>
          <a:p>
            <a:r>
              <a:rPr lang="en-US" dirty="0"/>
              <a:t>5 Star Companies</a:t>
            </a:r>
          </a:p>
          <a:p>
            <a:r>
              <a:rPr lang="en-US" altLang="en-US" dirty="0"/>
              <a:t>Final Year Project (FYP)</a:t>
            </a:r>
          </a:p>
          <a:p>
            <a:r>
              <a:rPr lang="en-US" altLang="en-US" dirty="0"/>
              <a:t>Logistics</a:t>
            </a:r>
          </a:p>
          <a:p>
            <a:r>
              <a:rPr lang="en-US" altLang="en-US" dirty="0"/>
              <a:t>Industrial Training Implementation</a:t>
            </a:r>
          </a:p>
          <a:p>
            <a:r>
              <a:rPr lang="en-US" altLang="en-US" dirty="0"/>
              <a:t>Visiting Lecturer</a:t>
            </a:r>
          </a:p>
          <a:p>
            <a:r>
              <a:rPr lang="en-US" altLang="en-US" dirty="0"/>
              <a:t>Evaluation Criteria</a:t>
            </a:r>
          </a:p>
          <a:p>
            <a:r>
              <a:rPr lang="en-US" altLang="en-US" dirty="0"/>
              <a:t>Work Ethics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Reminder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1625" y="1527175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Second briefing will be held in Week 2, Semester 1 </a:t>
            </a:r>
            <a:r>
              <a:rPr lang="en-US" altLang="en-US" dirty="0" smtClean="0"/>
              <a:t>2022/2023</a:t>
            </a:r>
            <a:endParaRPr lang="en-US" altLang="en-US" dirty="0"/>
          </a:p>
          <a:p>
            <a:r>
              <a:rPr lang="en-US" altLang="en-US" dirty="0"/>
              <a:t>Final briefing will be held in Week 12, Semester I </a:t>
            </a:r>
            <a:r>
              <a:rPr lang="en-US" altLang="en-US" dirty="0" smtClean="0"/>
              <a:t>2022/2023 </a:t>
            </a:r>
            <a:endParaRPr lang="en-US" altLang="en-US" dirty="0"/>
          </a:p>
          <a:p>
            <a:r>
              <a:rPr lang="en-US" altLang="en-US" dirty="0"/>
              <a:t>Please contact your LI Department Coordinator if you have any problems.</a:t>
            </a:r>
          </a:p>
        </p:txBody>
      </p:sp>
    </p:spTree>
    <p:extLst>
      <p:ext uri="{BB962C8B-B14F-4D97-AF65-F5344CB8AC3E}">
        <p14:creationId xmlns:p14="http://schemas.microsoft.com/office/powerpoint/2010/main" val="4024188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CONTACT US</a:t>
            </a:r>
            <a:endParaRPr lang="en-US" altLang="en-US" dirty="0">
              <a:latin typeface="Arial Black" panose="020B0A040201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19881" y="1600200"/>
            <a:ext cx="850423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Contact us :</a:t>
            </a:r>
          </a:p>
          <a:p>
            <a:pPr lvl="1"/>
            <a:r>
              <a:rPr lang="en-US" altLang="en-US" sz="2400" dirty="0"/>
              <a:t>Dr. </a:t>
            </a:r>
            <a:r>
              <a:rPr lang="en-US" altLang="en-US" sz="2400" dirty="0" err="1"/>
              <a:t>Salfarina</a:t>
            </a:r>
            <a:r>
              <a:rPr lang="en-US" altLang="en-US" sz="2400" dirty="0"/>
              <a:t> Abdullah </a:t>
            </a:r>
            <a:r>
              <a:rPr lang="en-US" altLang="en-US" sz="2400" b="1" dirty="0">
                <a:solidFill>
                  <a:srgbClr val="FF0000"/>
                </a:solidFill>
              </a:rPr>
              <a:t>(012-3632118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altLang="en-US" sz="2400" dirty="0" smtClean="0"/>
              <a:t>– </a:t>
            </a:r>
            <a:r>
              <a:rPr lang="en-US" altLang="en-US" sz="2400" dirty="0"/>
              <a:t>Head of Unit LI</a:t>
            </a:r>
          </a:p>
          <a:p>
            <a:pPr lvl="1"/>
            <a:r>
              <a:rPr lang="en-US" altLang="en-US" sz="2400" dirty="0"/>
              <a:t>Dr.  Nor </a:t>
            </a:r>
            <a:r>
              <a:rPr lang="en-US" altLang="en-US" sz="2400" dirty="0" err="1"/>
              <a:t>Azura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Husin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(011-12819303) </a:t>
            </a:r>
            <a:r>
              <a:rPr lang="en-US" altLang="en-US" sz="2400" dirty="0"/>
              <a:t>–JSK Coordinator</a:t>
            </a:r>
          </a:p>
          <a:p>
            <a:pPr lvl="1"/>
            <a:r>
              <a:rPr lang="en-US" altLang="en-US" sz="2400" dirty="0"/>
              <a:t>Dr. </a:t>
            </a:r>
            <a:r>
              <a:rPr lang="en-US" altLang="en-US" sz="2400" dirty="0" err="1"/>
              <a:t>Alfian</a:t>
            </a:r>
            <a:r>
              <a:rPr lang="en-US" altLang="en-US" sz="2400" dirty="0"/>
              <a:t> Abdul </a:t>
            </a:r>
            <a:r>
              <a:rPr lang="en-US" altLang="en-US" sz="2400" dirty="0" err="1"/>
              <a:t>Halin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(012-5579140) </a:t>
            </a:r>
            <a:r>
              <a:rPr lang="en-US" altLang="en-US" sz="2400" dirty="0"/>
              <a:t>– JMM Coordinator</a:t>
            </a:r>
          </a:p>
          <a:p>
            <a:pPr lvl="1"/>
            <a:r>
              <a:rPr lang="en-US" altLang="en-US" sz="2400" dirty="0" err="1" smtClean="0"/>
              <a:t>Dr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Mohd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Hafeez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Osman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019-2544787) </a:t>
            </a:r>
            <a:r>
              <a:rPr lang="en-US" altLang="en-US" sz="2400" dirty="0"/>
              <a:t>- JKPSM Coordinator</a:t>
            </a:r>
          </a:p>
          <a:p>
            <a:pPr lvl="1"/>
            <a:r>
              <a:rPr lang="en-US" altLang="en-US" sz="2400" dirty="0"/>
              <a:t>Mr. Ahmad </a:t>
            </a:r>
            <a:r>
              <a:rPr lang="en-US" altLang="en-US" sz="2400" dirty="0" err="1"/>
              <a:t>Alauddin</a:t>
            </a:r>
            <a:r>
              <a:rPr lang="en-US" altLang="en-US" sz="2400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(019-3173774)  </a:t>
            </a:r>
            <a:r>
              <a:rPr lang="en-US" altLang="en-US" sz="2400" dirty="0"/>
              <a:t>- JTKR Coordinator</a:t>
            </a:r>
          </a:p>
          <a:p>
            <a:pPr lvl="1"/>
            <a:r>
              <a:rPr lang="en-US" altLang="en-US" sz="2400" dirty="0"/>
              <a:t>Admin. assist, </a:t>
            </a:r>
            <a:r>
              <a:rPr lang="en-US" altLang="en-US" sz="2400" dirty="0" err="1"/>
              <a:t>Pn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Norbaayah</a:t>
            </a:r>
            <a:r>
              <a:rPr lang="en-US" altLang="en-US" sz="2400" dirty="0"/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 013-3519054</a:t>
            </a:r>
          </a:p>
        </p:txBody>
      </p:sp>
    </p:spTree>
    <p:extLst>
      <p:ext uri="{BB962C8B-B14F-4D97-AF65-F5344CB8AC3E}">
        <p14:creationId xmlns:p14="http://schemas.microsoft.com/office/powerpoint/2010/main" val="814362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72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304712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-Back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485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sz="2400" dirty="0"/>
              <a:t>Three (3) phases: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Company/Organization Selection.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Training (by student) and Evaluation (by lecturers and supervisor).</a:t>
            </a:r>
          </a:p>
          <a:p>
            <a:pPr marL="731520" lvl="1" indent="-457200">
              <a:buFont typeface="Wingdings"/>
              <a:buAutoNum type="arabicPeriod"/>
              <a:defRPr/>
            </a:pPr>
            <a:r>
              <a:rPr lang="en-US" sz="2400" dirty="0"/>
              <a:t>Documentation and Grading.</a:t>
            </a:r>
          </a:p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Industrial </a:t>
            </a:r>
            <a:r>
              <a:rPr lang="en-US" dirty="0"/>
              <a:t>Training Calendar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34667"/>
            <a:ext cx="8077200" cy="557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2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7677"/>
            <a:ext cx="8610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99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Industrial Training Calendar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0"/>
            <a:ext cx="874692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0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To enroll for LI </a:t>
            </a:r>
            <a:r>
              <a:rPr lang="en-US" altLang="en-US" sz="2400" dirty="0" smtClean="0"/>
              <a:t>2023 </a:t>
            </a:r>
            <a:r>
              <a:rPr lang="en-US" altLang="en-US" sz="2400" dirty="0"/>
              <a:t>(</a:t>
            </a:r>
            <a:r>
              <a:rPr lang="en-US" altLang="en-US" sz="2400" b="1" dirty="0"/>
              <a:t>SKM/SKR/SSK/SSE 4901</a:t>
            </a:r>
            <a:r>
              <a:rPr lang="en-US" altLang="en-US" sz="2400" dirty="0"/>
              <a:t>), students should have fulfilled their prerequisite courses based on department:</a:t>
            </a:r>
          </a:p>
          <a:p>
            <a:pPr lvl="1">
              <a:buFontTx/>
              <a:buChar char="•"/>
            </a:pPr>
            <a:r>
              <a:rPr lang="en-US" altLang="en-US" sz="2400" b="1" dirty="0"/>
              <a:t>Multimedia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SKM3300, or with the approval of the Department.</a:t>
            </a:r>
          </a:p>
          <a:p>
            <a:pPr lvl="1">
              <a:buFontTx/>
              <a:buChar char="•"/>
            </a:pPr>
            <a:r>
              <a:rPr lang="en-US" altLang="en-US" sz="2400" b="1" dirty="0"/>
              <a:t>Network</a:t>
            </a:r>
            <a:r>
              <a:rPr lang="en-US" altLang="en-US" sz="2400" dirty="0"/>
              <a:t>: Prerequisite  = </a:t>
            </a:r>
            <a:r>
              <a:rPr lang="en-MY" altLang="en-US" sz="2400" b="1" dirty="0">
                <a:solidFill>
                  <a:srgbClr val="660066"/>
                </a:solidFill>
              </a:rPr>
              <a:t>SKR3504 or with the approval of the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/>
              <a:t>Computer Systems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SSE3001 and SSK3408, or with the approval of the 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/>
              <a:t>SE/IS</a:t>
            </a:r>
            <a:r>
              <a:rPr lang="en-US" altLang="en-US" sz="2400" dirty="0"/>
              <a:t>: Prerequisite = </a:t>
            </a:r>
            <a:r>
              <a:rPr lang="en-MY" altLang="en-US" sz="2400" b="1" dirty="0">
                <a:solidFill>
                  <a:srgbClr val="660066"/>
                </a:solidFill>
              </a:rPr>
              <a:t>SSE4300 </a:t>
            </a:r>
            <a:r>
              <a:rPr lang="en-MY" altLang="en-US" sz="2400" b="1" u="sng" dirty="0">
                <a:solidFill>
                  <a:srgbClr val="660066"/>
                </a:solidFill>
              </a:rPr>
              <a:t>and</a:t>
            </a:r>
            <a:r>
              <a:rPr lang="en-MY" altLang="en-US" sz="2400" b="1" dirty="0">
                <a:solidFill>
                  <a:srgbClr val="660066"/>
                </a:solidFill>
              </a:rPr>
              <a:t> with the approval of the Department.</a:t>
            </a:r>
            <a:endParaRPr lang="en-US" altLang="en-US" sz="2400" b="1" dirty="0">
              <a:solidFill>
                <a:srgbClr val="660066"/>
              </a:solidFill>
            </a:endParaRPr>
          </a:p>
          <a:p>
            <a:r>
              <a:rPr lang="en-MY" sz="2700" b="1" dirty="0">
                <a:solidFill>
                  <a:srgbClr val="FF0000"/>
                </a:solidFill>
              </a:rPr>
              <a:t>Students are not allowed to enrol in other subjects while doing the LI </a:t>
            </a:r>
            <a:r>
              <a:rPr lang="en-MY" sz="2700" b="1" dirty="0" smtClean="0">
                <a:solidFill>
                  <a:srgbClr val="FF0000"/>
                </a:solidFill>
              </a:rPr>
              <a:t>2023</a:t>
            </a:r>
            <a:endParaRPr lang="en-US" sz="27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Prerequisite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for LI?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800" dirty="0"/>
              <a:t>List of </a:t>
            </a:r>
            <a:r>
              <a:rPr lang="en-US" altLang="en-US" sz="3800" b="1" dirty="0"/>
              <a:t>companies/organizations in the database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Please visit http://licsit.upm.edu.my/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Username : </a:t>
            </a:r>
            <a:r>
              <a:rPr lang="en-US" altLang="en-US" sz="3800" b="1" dirty="0"/>
              <a:t>UPM ID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r>
              <a:rPr lang="en-US" altLang="en-US" sz="3800" dirty="0"/>
              <a:t>Password : </a:t>
            </a:r>
            <a:r>
              <a:rPr lang="en-US" altLang="en-US" sz="3800" b="1" dirty="0"/>
              <a:t>UPM ID PASSWORD</a:t>
            </a:r>
            <a:endParaRPr lang="en-US" altLang="en-US" sz="3800" dirty="0"/>
          </a:p>
          <a:p>
            <a:pPr lvl="1" algn="just">
              <a:lnSpc>
                <a:spcPct val="90000"/>
              </a:lnSpc>
            </a:pPr>
            <a:endParaRPr lang="en-US" altLang="en-US" sz="3800" dirty="0"/>
          </a:p>
          <a:p>
            <a:pPr algn="just">
              <a:lnSpc>
                <a:spcPct val="90000"/>
              </a:lnSpc>
            </a:pPr>
            <a:r>
              <a:rPr lang="en-US" altLang="en-US" sz="4200" dirty="0"/>
              <a:t>Students are advised to regularly check the announcement in the LI System since the LI Unit might post vacancies from companies not in the database.</a:t>
            </a:r>
          </a:p>
          <a:p>
            <a:pPr algn="just">
              <a:lnSpc>
                <a:spcPct val="90000"/>
              </a:lnSpc>
            </a:pPr>
            <a:endParaRPr lang="en-US" altLang="en-US" sz="3800" dirty="0"/>
          </a:p>
          <a:p>
            <a:pPr algn="just">
              <a:lnSpc>
                <a:spcPct val="90000"/>
              </a:lnSpc>
            </a:pPr>
            <a:r>
              <a:rPr lang="en-GB" altLang="en-US" sz="3800" dirty="0"/>
              <a:t>Students are expected to do their due diligence (research) on the chosen companies/organizations, particularly the following matters: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Job scope (must be related to computer science / ICT)</a:t>
            </a:r>
          </a:p>
          <a:p>
            <a:pPr lvl="2" algn="just">
              <a:lnSpc>
                <a:spcPct val="90000"/>
              </a:lnSpc>
            </a:pPr>
            <a:r>
              <a:rPr lang="en-GB" altLang="en-US" sz="3400" dirty="0"/>
              <a:t>Special note for Multimedia students… Design/creative works should not be the main task during your LI 2022.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Allowances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Transportation to and from the work place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Costs (including accommodation, transportation, food etc.)</a:t>
            </a:r>
          </a:p>
          <a:p>
            <a:pPr lvl="1" algn="just">
              <a:lnSpc>
                <a:spcPct val="90000"/>
              </a:lnSpc>
            </a:pPr>
            <a:r>
              <a:rPr lang="en-GB" altLang="en-US" sz="3800" dirty="0"/>
              <a:t>Safety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GB" altLang="en-US" sz="3800" dirty="0"/>
          </a:p>
          <a:p>
            <a:pPr algn="just" fontAlgn="t"/>
            <a:r>
              <a:rPr lang="en-US" altLang="en-US" sz="3800" dirty="0"/>
              <a:t>Please choose your companies/organizations carefully.</a:t>
            </a:r>
          </a:p>
        </p:txBody>
      </p:sp>
    </p:spTree>
    <p:extLst>
      <p:ext uri="{BB962C8B-B14F-4D97-AF65-F5344CB8AC3E}">
        <p14:creationId xmlns:p14="http://schemas.microsoft.com/office/powerpoint/2010/main" val="373424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Enter the LI System - </a:t>
            </a:r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http://licsit.upm.edu.my/</a:t>
            </a:r>
            <a:endParaRPr lang="en-US" b="1" dirty="0"/>
          </a:p>
          <a:p>
            <a:r>
              <a:rPr lang="en-US" b="1" dirty="0"/>
              <a:t>Update information in basic profile</a:t>
            </a:r>
          </a:p>
          <a:p>
            <a:r>
              <a:rPr lang="en-US" b="1" dirty="0"/>
              <a:t>Fill in resume</a:t>
            </a:r>
          </a:p>
          <a:p>
            <a:r>
              <a:rPr lang="en-US" altLang="en-US" dirty="0"/>
              <a:t>shortlist </a:t>
            </a:r>
            <a:r>
              <a:rPr lang="en-US" altLang="en-US" b="1" dirty="0"/>
              <a:t>THREE </a:t>
            </a:r>
            <a:r>
              <a:rPr lang="en-US" altLang="en-US" dirty="0"/>
              <a:t>potential companies/organizations</a:t>
            </a:r>
          </a:p>
          <a:p>
            <a:r>
              <a:rPr lang="en-US" altLang="en-US" dirty="0"/>
              <a:t>Send the application to the 3 potential companies/organizations.</a:t>
            </a:r>
          </a:p>
          <a:p>
            <a:r>
              <a:rPr lang="en-US" b="1" dirty="0"/>
              <a:t>The system will generate result semester from SMP and application letter</a:t>
            </a:r>
          </a:p>
          <a:p>
            <a:endParaRPr lang="en-US" b="1" dirty="0"/>
          </a:p>
          <a:p>
            <a:r>
              <a:rPr lang="en-US" b="1" dirty="0"/>
              <a:t>Follow up the </a:t>
            </a:r>
            <a:r>
              <a:rPr lang="en-US" b="1" dirty="0" err="1"/>
              <a:t>choosen</a:t>
            </a:r>
            <a:r>
              <a:rPr lang="en-US" b="1" dirty="0"/>
              <a:t> company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Student need to update placement in the LI System after accept the offering. Once you accept the offer, the other applications will be </a:t>
            </a:r>
            <a:r>
              <a:rPr lang="en-US" b="1" dirty="0" err="1"/>
              <a:t>automaticcaly</a:t>
            </a:r>
            <a:r>
              <a:rPr lang="en-US" b="1" dirty="0"/>
              <a:t> cancelled. </a:t>
            </a:r>
          </a:p>
          <a:p>
            <a:endParaRPr lang="en-US" b="1" dirty="0"/>
          </a:p>
          <a:p>
            <a:r>
              <a:rPr lang="en-US" b="1" dirty="0"/>
              <a:t>Student need to make a new application if there is any UNSUCCESSFUL applications</a:t>
            </a:r>
          </a:p>
          <a:p>
            <a:endParaRPr lang="en-US" b="1" dirty="0"/>
          </a:p>
          <a:p>
            <a:pPr marL="0" indent="0" algn="just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2600" dirty="0">
              <a:hlinkClick r:id="rId4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for LI?</a:t>
            </a:r>
          </a:p>
        </p:txBody>
      </p:sp>
    </p:spTree>
    <p:extLst>
      <p:ext uri="{BB962C8B-B14F-4D97-AF65-F5344CB8AC3E}">
        <p14:creationId xmlns:p14="http://schemas.microsoft.com/office/powerpoint/2010/main" val="91430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1176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Wingdings 2</vt:lpstr>
      <vt:lpstr>Office Theme</vt:lpstr>
      <vt:lpstr>Initial Briefing Semester 2 2022-2023  Industrial Training </vt:lpstr>
      <vt:lpstr>Content</vt:lpstr>
      <vt:lpstr>Industrial Training Calendar</vt:lpstr>
      <vt:lpstr>Industrial Training Calendar</vt:lpstr>
      <vt:lpstr>Industrial Training Calendar</vt:lpstr>
      <vt:lpstr>Industrial Training Calendar</vt:lpstr>
      <vt:lpstr>Prerequisite</vt:lpstr>
      <vt:lpstr>How to Apply for LI?</vt:lpstr>
      <vt:lpstr>How to Apply for LI?</vt:lpstr>
      <vt:lpstr>Logistics Issues</vt:lpstr>
      <vt:lpstr>LI Abroad</vt:lpstr>
      <vt:lpstr>5 Star Company</vt:lpstr>
      <vt:lpstr>Final Year Project</vt:lpstr>
      <vt:lpstr>LI Implementation</vt:lpstr>
      <vt:lpstr>Application Leave</vt:lpstr>
      <vt:lpstr>Visit from Visiting Lecturer</vt:lpstr>
      <vt:lpstr>Evaluations Criteria</vt:lpstr>
      <vt:lpstr>Work Ethics</vt:lpstr>
      <vt:lpstr>Lessons to learn</vt:lpstr>
      <vt:lpstr>Reminder</vt:lpstr>
      <vt:lpstr>CONTACT 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RAIS</dc:creator>
  <cp:lastModifiedBy>iDEC</cp:lastModifiedBy>
  <cp:revision>385</cp:revision>
  <dcterms:created xsi:type="dcterms:W3CDTF">2014-08-20T08:22:08Z</dcterms:created>
  <dcterms:modified xsi:type="dcterms:W3CDTF">2022-08-04T03:10:58Z</dcterms:modified>
</cp:coreProperties>
</file>